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86741"/>
  </p:normalViewPr>
  <p:slideViewPr>
    <p:cSldViewPr snapToGrid="0">
      <p:cViewPr varScale="1">
        <p:scale>
          <a:sx n="61" d="100"/>
          <a:sy n="61" d="100"/>
        </p:scale>
        <p:origin x="8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0526899999999999E-2"/>
          <c:y val="3.0523100000000001E-2"/>
          <c:w val="0.93480799999999997"/>
          <c:h val="0.916491999999999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步速
（时间/公里）</c:v>
                </c:pt>
              </c:strCache>
            </c:strRef>
          </c:tx>
          <c:spPr>
            <a:ln w="50800" cap="flat">
              <a:solidFill>
                <a:srgbClr val="00A3D7">
                  <a:alpha val="85000"/>
                </a:srgbClr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00A3D7">
                    <a:alpha val="85000"/>
                  </a:srgb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2020/4/1</c:v>
                </c:pt>
                <c:pt idx="1">
                  <c:v>2020/4/3</c:v>
                </c:pt>
                <c:pt idx="2">
                  <c:v>2020/4/10</c:v>
                </c:pt>
                <c:pt idx="3">
                  <c:v>2020/4/12</c:v>
                </c:pt>
                <c:pt idx="4">
                  <c:v>2020/4/14</c:v>
                </c:pt>
                <c:pt idx="5">
                  <c:v>2020/4/16</c:v>
                </c:pt>
                <c:pt idx="6">
                  <c:v>2020/4/18</c:v>
                </c:pt>
                <c:pt idx="7">
                  <c:v>2020/4/21</c:v>
                </c:pt>
                <c:pt idx="8">
                  <c:v>2020/4/23</c:v>
                </c:pt>
                <c:pt idx="9">
                  <c:v>2020/4/25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600</c:v>
                </c:pt>
                <c:pt idx="1">
                  <c:v>674.66666699999996</c:v>
                </c:pt>
                <c:pt idx="2">
                  <c:v>720</c:v>
                </c:pt>
                <c:pt idx="3">
                  <c:v>557.53846199999998</c:v>
                </c:pt>
                <c:pt idx="4">
                  <c:v>2069.793103</c:v>
                </c:pt>
                <c:pt idx="5">
                  <c:v>566.76923099999999</c:v>
                </c:pt>
                <c:pt idx="6">
                  <c:v>600</c:v>
                </c:pt>
                <c:pt idx="7">
                  <c:v>456</c:v>
                </c:pt>
                <c:pt idx="8">
                  <c:v>413.79310299999997</c:v>
                </c:pt>
                <c:pt idx="9">
                  <c:v>423.52941199999998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93-294D-B5A3-E79B709A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6350" cap="flat">
            <a:noFill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[m]&quot;分&quot;\ s&quot;秒&quot;" sourceLinked="0"/>
        <c:majorTickMark val="none"/>
        <c:minorTickMark val="none"/>
        <c:tickLblPos val="none"/>
        <c:spPr>
          <a:ln w="6350" cap="flat">
            <a:noFill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2116100000000002E-2"/>
          <c:y val="3.1065499999999999E-2"/>
          <c:w val="0.93141499999999999"/>
          <c:h val="0.915229999999999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步速
（时间/公里）</c:v>
                </c:pt>
              </c:strCache>
            </c:strRef>
          </c:tx>
          <c:spPr>
            <a:ln w="50800" cap="flat">
              <a:solidFill>
                <a:srgbClr val="FF9E41"/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50800" cap="flat">
                <a:solidFill>
                  <a:srgbClr val="FF9E4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Sheet1!$A$2:$A$11</c:f>
              <c:strCache>
                <c:ptCount val="10"/>
                <c:pt idx="0">
                  <c:v>2020/4/1</c:v>
                </c:pt>
                <c:pt idx="1">
                  <c:v>2020/4/3</c:v>
                </c:pt>
                <c:pt idx="2">
                  <c:v>2020/4/10</c:v>
                </c:pt>
                <c:pt idx="3">
                  <c:v>2020/4/12</c:v>
                </c:pt>
                <c:pt idx="4">
                  <c:v>2020/4/14</c:v>
                </c:pt>
                <c:pt idx="5">
                  <c:v>2020/4/16</c:v>
                </c:pt>
                <c:pt idx="6">
                  <c:v>2020/4/18</c:v>
                </c:pt>
                <c:pt idx="7">
                  <c:v>2020/4/21</c:v>
                </c:pt>
                <c:pt idx="8">
                  <c:v>2020/4/23</c:v>
                </c:pt>
                <c:pt idx="9">
                  <c:v>2020/4/25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600</c:v>
                </c:pt>
                <c:pt idx="1">
                  <c:v>674.66666699999996</c:v>
                </c:pt>
                <c:pt idx="2">
                  <c:v>720</c:v>
                </c:pt>
                <c:pt idx="3">
                  <c:v>557.53846199999998</c:v>
                </c:pt>
                <c:pt idx="4">
                  <c:v>600</c:v>
                </c:pt>
                <c:pt idx="5">
                  <c:v>566.76923099999999</c:v>
                </c:pt>
                <c:pt idx="6">
                  <c:v>600</c:v>
                </c:pt>
                <c:pt idx="7">
                  <c:v>456</c:v>
                </c:pt>
                <c:pt idx="8">
                  <c:v>413.79310299999997</c:v>
                </c:pt>
                <c:pt idx="9">
                  <c:v>423.52941199999998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67-B843-814A-DD9B074554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6350" cap="flat">
            <a:noFill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[m]&quot;分&quot;\ s&quot;秒&quot;" sourceLinked="0"/>
        <c:majorTickMark val="none"/>
        <c:minorTickMark val="none"/>
        <c:tickLblPos val="none"/>
        <c:spPr>
          <a:ln w="6350" cap="flat">
            <a:noFill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j-lt"/>
        <a:ea typeface="+mj-ea"/>
        <a:cs typeface="+mj-cs"/>
        <a:sym typeface="Arial"/>
      </a:defRPr>
    </a:lvl1pPr>
    <a:lvl2pPr indent="228600" defTabSz="1828800" latinLnBrk="0">
      <a:defRPr sz="2400">
        <a:latin typeface="+mj-lt"/>
        <a:ea typeface="+mj-ea"/>
        <a:cs typeface="+mj-cs"/>
        <a:sym typeface="Arial"/>
      </a:defRPr>
    </a:lvl2pPr>
    <a:lvl3pPr indent="457200" defTabSz="1828800" latinLnBrk="0">
      <a:defRPr sz="2400">
        <a:latin typeface="+mj-lt"/>
        <a:ea typeface="+mj-ea"/>
        <a:cs typeface="+mj-cs"/>
        <a:sym typeface="Arial"/>
      </a:defRPr>
    </a:lvl3pPr>
    <a:lvl4pPr indent="685800" defTabSz="1828800" latinLnBrk="0">
      <a:defRPr sz="2400">
        <a:latin typeface="+mj-lt"/>
        <a:ea typeface="+mj-ea"/>
        <a:cs typeface="+mj-cs"/>
        <a:sym typeface="Arial"/>
      </a:defRPr>
    </a:lvl4pPr>
    <a:lvl5pPr indent="914400" defTabSz="1828800" latinLnBrk="0">
      <a:defRPr sz="2400">
        <a:latin typeface="+mj-lt"/>
        <a:ea typeface="+mj-ea"/>
        <a:cs typeface="+mj-cs"/>
        <a:sym typeface="Arial"/>
      </a:defRPr>
    </a:lvl5pPr>
    <a:lvl6pPr indent="1143000" defTabSz="1828800" latinLnBrk="0">
      <a:defRPr sz="2400">
        <a:latin typeface="+mj-lt"/>
        <a:ea typeface="+mj-ea"/>
        <a:cs typeface="+mj-cs"/>
        <a:sym typeface="Arial"/>
      </a:defRPr>
    </a:lvl6pPr>
    <a:lvl7pPr indent="1371600" defTabSz="1828800" latinLnBrk="0">
      <a:defRPr sz="2400">
        <a:latin typeface="+mj-lt"/>
        <a:ea typeface="+mj-ea"/>
        <a:cs typeface="+mj-cs"/>
        <a:sym typeface="Arial"/>
      </a:defRPr>
    </a:lvl7pPr>
    <a:lvl8pPr indent="1600200" defTabSz="1828800" latinLnBrk="0">
      <a:defRPr sz="2400">
        <a:latin typeface="+mj-lt"/>
        <a:ea typeface="+mj-ea"/>
        <a:cs typeface="+mj-cs"/>
        <a:sym typeface="Arial"/>
      </a:defRPr>
    </a:lvl8pPr>
    <a:lvl9pPr indent="1828800" defTabSz="1828800" latinLnBrk="0">
      <a:defRPr sz="2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5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lang="en-US" dirty="0"/>
              <a:t>Based on the point-wise anomaly score, a hyperparameter threshold delta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1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 all, I’d like to introduce some background </a:t>
            </a:r>
          </a:p>
        </p:txBody>
      </p:sp>
    </p:spTree>
    <p:extLst>
      <p:ext uri="{BB962C8B-B14F-4D97-AF65-F5344CB8AC3E}">
        <p14:creationId xmlns:p14="http://schemas.microsoft.com/office/powerpoint/2010/main" val="4200230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lang="zh-CN" altLang="en-US" dirty="0"/>
              <a:t>、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pPr>
            <a:r>
              <a:rPr lang="zh-CN" altLang="en-US" dirty="0"/>
              <a:t>、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lang="zh-CN" altLang="en-US" dirty="0"/>
              <a:t>、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2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4800"/>
            </a:lvl1pPr>
            <a:lvl2pPr marL="0" indent="0" algn="ctr">
              <a:buSzTx/>
              <a:buFontTx/>
              <a:buNone/>
              <a:defRPr sz="4800"/>
            </a:lvl2pPr>
            <a:lvl3pPr marL="0" indent="0" algn="ctr">
              <a:buSzTx/>
              <a:buFontTx/>
              <a:buNone/>
              <a:defRPr sz="4800"/>
            </a:lvl3pPr>
            <a:lvl4pPr marL="0" indent="0" algn="ctr">
              <a:buSzTx/>
              <a:buFontTx/>
              <a:buNone/>
              <a:defRPr sz="4800"/>
            </a:lvl4pPr>
            <a:lvl5pPr marL="0" indent="0" algn="ctr">
              <a:buSzTx/>
              <a:buFontTx/>
              <a:buNone/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1663700" y="3419476"/>
            <a:ext cx="21031200" cy="5705474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48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1679575" y="730250"/>
            <a:ext cx="21031202" cy="2651126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3362326"/>
            <a:ext cx="10315576" cy="164782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4800" b="1"/>
            </a:lvl1pPr>
            <a:lvl2pPr marL="0" indent="0">
              <a:buSzTx/>
              <a:buFontTx/>
              <a:buNone/>
              <a:defRPr sz="4800" b="1"/>
            </a:lvl2pPr>
            <a:lvl3pPr marL="0" indent="0">
              <a:buSzTx/>
              <a:buFontTx/>
              <a:buNone/>
              <a:defRPr sz="4800" b="1"/>
            </a:lvl3pPr>
            <a:lvl4pPr marL="0" indent="0">
              <a:buSzTx/>
              <a:buFontTx/>
              <a:buNone/>
              <a:defRPr sz="4800" b="1"/>
            </a:lvl4pPr>
            <a:lvl5pPr marL="0" indent="0">
              <a:buSzTx/>
              <a:buFontTx/>
              <a:buNone/>
              <a:defRPr sz="48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12344400" y="3362326"/>
            <a:ext cx="10366376" cy="1647826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  <a:lvl2pPr marL="979714" indent="-522513">
              <a:defRPr sz="6400"/>
            </a:lvl2pPr>
            <a:lvl3pPr marL="1524000" indent="-609600">
              <a:defRPr sz="6400"/>
            </a:lvl3pPr>
            <a:lvl4pPr marL="2103120" indent="-731519">
              <a:defRPr sz="6400"/>
            </a:lvl4pPr>
            <a:lvl5pPr marL="2560320" indent="-731520">
              <a:defRPr sz="6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1679575" y="4114800"/>
            <a:ext cx="7864475" cy="762317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1679575" y="914400"/>
            <a:ext cx="7864476" cy="3200400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10366375" y="1974850"/>
            <a:ext cx="12344401" cy="974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79575" y="4114800"/>
            <a:ext cx="7864476" cy="762317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/>
            </a:lvl1pPr>
            <a:lvl2pPr marL="0" indent="0">
              <a:buSzTx/>
              <a:buFontTx/>
              <a:buNone/>
              <a:defRPr sz="3200"/>
            </a:lvl2pPr>
            <a:lvl3pPr marL="0" indent="0">
              <a:buSzTx/>
              <a:buFontTx/>
              <a:buNone/>
              <a:defRPr sz="3200"/>
            </a:lvl3pPr>
            <a:lvl4pPr marL="0" indent="0">
              <a:buSzTx/>
              <a:buFontTx/>
              <a:buNone/>
              <a:defRPr sz="3200"/>
            </a:lvl4pPr>
            <a:lvl5pPr marL="0" indent="0">
              <a:buSzTx/>
              <a:buFontTx/>
              <a:buNone/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2172991" y="12813571"/>
            <a:ext cx="534610" cy="528508"/>
          </a:xfrm>
          <a:prstGeom prst="rect">
            <a:avLst/>
          </a:prstGeom>
          <a:ln w="12700">
            <a:miter lim="400000"/>
          </a:ln>
        </p:spPr>
        <p:txBody>
          <a:bodyPr wrap="none" lIns="91438" tIns="91438" rIns="91438" bIns="91438" anchor="ctr">
            <a:spAutoFit/>
          </a:bodyPr>
          <a:lstStyle>
            <a:lvl1pPr algn="r">
              <a:defRPr sz="24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1828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457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90600" marR="0" indent="-5334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554478" marR="0" indent="-640078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2082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5400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9972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4544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9116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368800" marR="0" indent="-711200" algn="l" defTabSz="1828800" rtl="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sz="5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t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1.tif"/><Relationship Id="rId7" Type="http://schemas.openxmlformats.org/officeDocument/2006/relationships/image" Target="../media/image6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96" name="Rectangle 10"/>
          <p:cNvSpPr txBox="1"/>
          <p:nvPr/>
        </p:nvSpPr>
        <p:spPr>
          <a:xfrm>
            <a:off x="445169" y="3897215"/>
            <a:ext cx="23493661" cy="3680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ctr">
              <a:lnSpc>
                <a:spcPct val="150000"/>
              </a:lnSpc>
              <a:defRPr sz="5600" b="1">
                <a:solidFill>
                  <a:srgbClr val="002147"/>
                </a:solidFill>
              </a:defRPr>
            </a:pPr>
            <a:r>
              <a:rPr dirty="0" err="1"/>
              <a:t>DCdetector</a:t>
            </a:r>
            <a:r>
              <a:rPr dirty="0"/>
              <a:t>: Dual Attention Contrastive Representation Learning</a:t>
            </a:r>
            <a:endParaRPr lang="en-US" dirty="0"/>
          </a:p>
          <a:p>
            <a:pPr algn="ctr">
              <a:lnSpc>
                <a:spcPct val="150000"/>
              </a:lnSpc>
              <a:defRPr sz="5600" b="1">
                <a:solidFill>
                  <a:srgbClr val="002147"/>
                </a:solidFill>
              </a:defRPr>
            </a:pPr>
            <a:r>
              <a:rPr dirty="0"/>
              <a:t> for Time Series Anomaly Detection </a:t>
            </a:r>
          </a:p>
          <a:p>
            <a:pPr algn="ctr">
              <a:lnSpc>
                <a:spcPct val="150000"/>
              </a:lnSpc>
              <a:defRPr sz="4500" b="1">
                <a:solidFill>
                  <a:srgbClr val="002147"/>
                </a:solidFill>
              </a:defRPr>
            </a:pPr>
            <a:r>
              <a:rPr dirty="0"/>
              <a:t>(KDD 2023 research track)</a:t>
            </a:r>
          </a:p>
        </p:txBody>
      </p:sp>
      <p:sp>
        <p:nvSpPr>
          <p:cNvPr id="98" name="Yiyuan Yang1, Chaoli Zhang2, Tian Zhou2, Qingsong Wen2, Liang Sun2…"/>
          <p:cNvSpPr txBox="1"/>
          <p:nvPr/>
        </p:nvSpPr>
        <p:spPr>
          <a:xfrm>
            <a:off x="2900033" y="8559118"/>
            <a:ext cx="18583931" cy="203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algn="ctr">
              <a:lnSpc>
                <a:spcPct val="120000"/>
              </a:lnSpc>
            </a:pPr>
            <a:r>
              <a:rPr dirty="0" err="1"/>
              <a:t>Yiyuan</a:t>
            </a:r>
            <a:r>
              <a:rPr dirty="0"/>
              <a:t> Yang</a:t>
            </a:r>
            <a:r>
              <a:rPr baseline="31999" dirty="0"/>
              <a:t>1</a:t>
            </a:r>
            <a:r>
              <a:rPr lang="en-US" baseline="30000" dirty="0"/>
              <a:t>∗†</a:t>
            </a:r>
            <a:r>
              <a:rPr dirty="0"/>
              <a:t>, </a:t>
            </a:r>
            <a:r>
              <a:rPr dirty="0" err="1"/>
              <a:t>Chaoli</a:t>
            </a:r>
            <a:r>
              <a:rPr dirty="0"/>
              <a:t> Zhang</a:t>
            </a:r>
            <a:r>
              <a:rPr baseline="31999" dirty="0"/>
              <a:t>2</a:t>
            </a:r>
            <a:r>
              <a:rPr lang="en-US" baseline="30000" dirty="0"/>
              <a:t>∗</a:t>
            </a:r>
            <a:r>
              <a:rPr dirty="0"/>
              <a:t>, Tian Zhou</a:t>
            </a:r>
            <a:r>
              <a:rPr baseline="31999" dirty="0"/>
              <a:t>2</a:t>
            </a:r>
            <a:r>
              <a:rPr lang="en-US" baseline="30000" dirty="0"/>
              <a:t>∗</a:t>
            </a:r>
            <a:r>
              <a:rPr dirty="0"/>
              <a:t>, </a:t>
            </a:r>
            <a:r>
              <a:rPr b="1" dirty="0"/>
              <a:t>Qingsong Wen</a:t>
            </a:r>
            <a:r>
              <a:rPr b="1" baseline="31999" dirty="0"/>
              <a:t>2</a:t>
            </a:r>
            <a:r>
              <a:rPr lang="en-US" b="1" baseline="31999" dirty="0"/>
              <a:t> </a:t>
            </a:r>
            <a:r>
              <a:rPr lang="en-US" b="1" baseline="30000" dirty="0"/>
              <a:t>‡</a:t>
            </a:r>
            <a:r>
              <a:rPr dirty="0"/>
              <a:t>, Liang Sun</a:t>
            </a:r>
            <a:r>
              <a:rPr baseline="31999" dirty="0"/>
              <a:t>2</a:t>
            </a:r>
          </a:p>
          <a:p>
            <a:pPr algn="ctr">
              <a:lnSpc>
                <a:spcPct val="120000"/>
              </a:lnSpc>
              <a:defRPr baseline="31999"/>
            </a:pPr>
            <a:r>
              <a:rPr dirty="0"/>
              <a:t>1</a:t>
            </a:r>
            <a:r>
              <a:rPr baseline="0" dirty="0"/>
              <a:t>Department of Computer Science, University of Oxford, </a:t>
            </a:r>
            <a:r>
              <a:rPr dirty="0"/>
              <a:t>2</a:t>
            </a:r>
            <a:r>
              <a:rPr baseline="0" dirty="0"/>
              <a:t>DAMO Academy, Alibaba Group</a:t>
            </a:r>
          </a:p>
          <a:p>
            <a:pPr algn="ctr">
              <a:defRPr sz="3400"/>
            </a:pPr>
            <a:r>
              <a:rPr lang="en-US" dirty="0" err="1"/>
              <a:t>yiyuan.yang@cs.ox.ac.uk</a:t>
            </a:r>
            <a:r>
              <a:rPr lang="en-US" dirty="0"/>
              <a:t>,</a:t>
            </a:r>
            <a:r>
              <a:rPr dirty="0"/>
              <a:t> {</a:t>
            </a:r>
            <a:r>
              <a:rPr dirty="0" err="1"/>
              <a:t>chaoli.zcl</a:t>
            </a:r>
            <a:r>
              <a:rPr dirty="0"/>
              <a:t>, </a:t>
            </a:r>
            <a:r>
              <a:rPr dirty="0" err="1"/>
              <a:t>tian.zt</a:t>
            </a:r>
            <a:r>
              <a:rPr dirty="0"/>
              <a:t>, </a:t>
            </a:r>
            <a:r>
              <a:rPr dirty="0" err="1"/>
              <a:t>qingsong.wen</a:t>
            </a:r>
            <a:r>
              <a:rPr dirty="0"/>
              <a:t>, </a:t>
            </a:r>
            <a:r>
              <a:rPr dirty="0" err="1"/>
              <a:t>liang.sun</a:t>
            </a:r>
            <a:r>
              <a:rPr dirty="0"/>
              <a:t>}@</a:t>
            </a:r>
            <a:r>
              <a:rPr dirty="0" err="1"/>
              <a:t>alibaba-inc.com</a:t>
            </a:r>
            <a:endParaRPr dirty="0"/>
          </a:p>
        </p:txBody>
      </p:sp>
      <p:pic>
        <p:nvPicPr>
          <p:cNvPr id="100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8C403D-D33A-BA85-76BD-DCBC5F995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73" y="11331527"/>
            <a:ext cx="14813448" cy="214876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91" y="12813568"/>
            <a:ext cx="534609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8" name="矩形 10"/>
          <p:cNvSpPr txBox="1"/>
          <p:nvPr/>
        </p:nvSpPr>
        <p:spPr>
          <a:xfrm>
            <a:off x="31085" y="2451763"/>
            <a:ext cx="24425104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Method: </a:t>
            </a:r>
            <a:r>
              <a:rPr dirty="0" err="1"/>
              <a:t>DCdetector's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ramework - Representation Discrepancy and Anomaly </a:t>
            </a:r>
            <a:r>
              <a:rPr lang="en-US" dirty="0"/>
              <a:t>Detection (3/4, 4/4)</a:t>
            </a:r>
            <a:endParaRPr dirty="0"/>
          </a:p>
        </p:txBody>
      </p:sp>
      <p:pic>
        <p:nvPicPr>
          <p:cNvPr id="209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图像" descr="图像"/>
          <p:cNvPicPr>
            <a:picLocks noChangeAspect="1"/>
          </p:cNvPicPr>
          <p:nvPr/>
        </p:nvPicPr>
        <p:blipFill>
          <a:blip r:embed="rId5"/>
          <a:srcRect r="70888"/>
          <a:stretch>
            <a:fillRect/>
          </a:stretch>
        </p:blipFill>
        <p:spPr>
          <a:xfrm>
            <a:off x="1116769" y="3469651"/>
            <a:ext cx="7385806" cy="8897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8135" y="10194185"/>
            <a:ext cx="7670802" cy="86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0101" y="8632024"/>
            <a:ext cx="7112002" cy="133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552C91-5837-DEE4-47E4-21569A1E3F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908" y="4989455"/>
            <a:ext cx="11379570" cy="1063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0C9200-80B8-13B0-D374-F9B5263BA5C7}"/>
              </a:ext>
            </a:extLst>
          </p:cNvPr>
          <p:cNvSpPr txBox="1"/>
          <p:nvPr/>
        </p:nvSpPr>
        <p:spPr>
          <a:xfrm>
            <a:off x="9472195" y="5197860"/>
            <a:ext cx="160051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Loss: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FF7DA-F3DF-1E87-3C7F-BA9ADF318A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8868" y="6004717"/>
            <a:ext cx="314876" cy="305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E9A8-29F9-2B5F-1C23-5765B74BE5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901" y="5988755"/>
            <a:ext cx="267168" cy="286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4FD09-6EF9-66FC-1B24-6CCD402BDA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96477" y="6101351"/>
            <a:ext cx="4007369" cy="551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3C360-4020-EE3A-0801-41D6865F448D}"/>
              </a:ext>
            </a:extLst>
          </p:cNvPr>
          <p:cNvSpPr txBox="1"/>
          <p:nvPr/>
        </p:nvSpPr>
        <p:spPr>
          <a:xfrm>
            <a:off x="10750948" y="6976497"/>
            <a:ext cx="1370524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dirty="0"/>
              <a:t>Stop-gradient is used to train two branches asynchronously to avoid model collapse 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42" y="8667725"/>
            <a:ext cx="21098315" cy="4057369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矩形 10"/>
          <p:cNvSpPr txBox="1"/>
          <p:nvPr/>
        </p:nvSpPr>
        <p:spPr>
          <a:xfrm>
            <a:off x="220166" y="2129432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t>Evaluation: Datasets and Implement (all open-sourced)</a:t>
            </a:r>
          </a:p>
        </p:txBody>
      </p:sp>
      <p:sp>
        <p:nvSpPr>
          <p:cNvPr id="220" name="文本占位符 2"/>
          <p:cNvSpPr txBox="1"/>
          <p:nvPr/>
        </p:nvSpPr>
        <p:spPr>
          <a:xfrm>
            <a:off x="1865708" y="3096716"/>
            <a:ext cx="9718766" cy="5306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084A57"/>
                </a:solidFill>
              </a:defRPr>
            </a:pPr>
            <a:r>
              <a:t>Datasets &amp; Baselines</a:t>
            </a:r>
          </a:p>
          <a:p>
            <a:pPr lvl="1" defTabSz="914400">
              <a:lnSpc>
                <a:spcPct val="120000"/>
              </a:lnSpc>
              <a:defRPr>
                <a:solidFill>
                  <a:srgbClr val="084A57"/>
                </a:solidFill>
              </a:defRPr>
            </a:pPr>
            <a:r>
              <a:t>           </a:t>
            </a:r>
            <a:r>
              <a:rPr b="1">
                <a:solidFill>
                  <a:srgbClr val="FF0000"/>
                </a:solidFill>
              </a:rPr>
              <a:t>6+1</a:t>
            </a:r>
            <a:r>
              <a:t> benchmarks, </a:t>
            </a:r>
            <a:r>
              <a:rPr b="1">
                <a:solidFill>
                  <a:srgbClr val="FF0000"/>
                </a:solidFill>
              </a:rPr>
              <a:t>26</a:t>
            </a:r>
            <a:r>
              <a:t> baselines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084A57"/>
                </a:solidFill>
              </a:defRPr>
            </a:pPr>
            <a:r>
              <a:t>Evaluation Criteria</a:t>
            </a:r>
          </a:p>
          <a:p>
            <a:pPr lvl="1" defTabSz="914400">
              <a:lnSpc>
                <a:spcPct val="120000"/>
              </a:lnSpc>
              <a:defRPr>
                <a:solidFill>
                  <a:srgbClr val="084A57"/>
                </a:solidFill>
              </a:defRPr>
            </a:pPr>
            <a:r>
              <a:t>           </a:t>
            </a:r>
            <a:r>
              <a:rPr b="1">
                <a:solidFill>
                  <a:srgbClr val="FF0000"/>
                </a:solidFill>
              </a:rPr>
              <a:t>10</a:t>
            </a:r>
            <a:r>
              <a:t> metrics (F1, Affiliation, VUS)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084A57"/>
                </a:solidFill>
              </a:defRPr>
            </a:pPr>
            <a:r>
              <a:t>Performance on Parameter Sensitivity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084A57"/>
                </a:solidFill>
              </a:defRPr>
            </a:pPr>
            <a:r>
              <a:t>Visual Analysis</a:t>
            </a:r>
          </a:p>
          <a:p>
            <a:pPr marL="342900" indent="-342900" defTabSz="914400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>
                <a:solidFill>
                  <a:srgbClr val="084A57"/>
                </a:solidFill>
              </a:defRPr>
            </a:pPr>
            <a:r>
              <a:t>Time-Cost and Memory Used</a:t>
            </a:r>
          </a:p>
        </p:txBody>
      </p:sp>
      <p:sp>
        <p:nvSpPr>
          <p:cNvPr id="221" name="文本占位符 2"/>
          <p:cNvSpPr txBox="1"/>
          <p:nvPr/>
        </p:nvSpPr>
        <p:spPr>
          <a:xfrm>
            <a:off x="11715243" y="3319276"/>
            <a:ext cx="10795673" cy="486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One NVIDIA Tesla-V100 32GB GPU</a:t>
            </a:r>
          </a:p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batch size to 128</a:t>
            </a:r>
          </a:p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3 epochs</a:t>
            </a:r>
          </a:p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other hyper-parameters…</a:t>
            </a:r>
          </a:p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Inference time less than 1s for all datasets</a:t>
            </a:r>
          </a:p>
          <a:p>
            <a:pPr marL="360947" indent="-360947" defTabSz="457200">
              <a:lnSpc>
                <a:spcPct val="150000"/>
              </a:lnSpc>
              <a:buSzPct val="100000"/>
              <a:buChar char="•"/>
            </a:pPr>
            <a:r>
              <a:rPr dirty="0"/>
              <a:t>All test scripts open source</a:t>
            </a:r>
          </a:p>
        </p:txBody>
      </p:sp>
      <p:pic>
        <p:nvPicPr>
          <p:cNvPr id="222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72014" y="12813568"/>
            <a:ext cx="511988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284AF74-5539-A4A1-5744-A6CF2B57A4C9}"/>
              </a:ext>
            </a:extLst>
          </p:cNvPr>
          <p:cNvSpPr txBox="1"/>
          <p:nvPr/>
        </p:nvSpPr>
        <p:spPr>
          <a:xfrm>
            <a:off x="749578" y="12989681"/>
            <a:ext cx="8811933" cy="57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/>
            </a:lvl1pPr>
          </a:lstStyle>
          <a:p>
            <a:r>
              <a:rPr dirty="0"/>
              <a:t>https://</a:t>
            </a:r>
            <a:r>
              <a:rPr dirty="0" err="1"/>
              <a:t>github.com</a:t>
            </a:r>
            <a:r>
              <a:rPr dirty="0"/>
              <a:t>/DAMO-DI-ML/KDD2023-DCdetector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3419603"/>
            <a:ext cx="16789400" cy="9682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矩形 10"/>
          <p:cNvSpPr txBox="1"/>
          <p:nvPr/>
        </p:nvSpPr>
        <p:spPr>
          <a:xfrm>
            <a:off x="220166" y="1938047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t>Evaluation: Multivariate Dataset Results</a:t>
            </a:r>
          </a:p>
        </p:txBody>
      </p:sp>
      <p:sp>
        <p:nvSpPr>
          <p:cNvPr id="23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93" y="12813568"/>
            <a:ext cx="534609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19" y="6129111"/>
            <a:ext cx="9730690" cy="655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678" y="8030012"/>
            <a:ext cx="9239251" cy="234061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Rectangle 2"/>
          <p:cNvSpPr txBox="1"/>
          <p:nvPr/>
        </p:nvSpPr>
        <p:spPr>
          <a:xfrm>
            <a:off x="3788689" y="5665231"/>
            <a:ext cx="6005854" cy="57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>
                <a:solidFill>
                  <a:srgbClr val="1F2328"/>
                </a:solidFill>
              </a:defRPr>
            </a:lvl1pPr>
          </a:lstStyle>
          <a:p>
            <a:r>
              <a:t>Overall results on NIPS-TS datasets.</a:t>
            </a:r>
          </a:p>
        </p:txBody>
      </p:sp>
      <p:sp>
        <p:nvSpPr>
          <p:cNvPr id="235" name="Rectangle 5"/>
          <p:cNvSpPr txBox="1"/>
          <p:nvPr/>
        </p:nvSpPr>
        <p:spPr>
          <a:xfrm>
            <a:off x="14214435" y="7505898"/>
            <a:ext cx="5967133" cy="57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>
                <a:solidFill>
                  <a:srgbClr val="1F2328"/>
                </a:solidFill>
              </a:defRPr>
            </a:lvl1pPr>
          </a:lstStyle>
          <a:p>
            <a:r>
              <a:t>Overall results on univariate dataset.</a:t>
            </a:r>
          </a:p>
        </p:txBody>
      </p:sp>
      <p:pic>
        <p:nvPicPr>
          <p:cNvPr id="23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2401" y="2423935"/>
            <a:ext cx="20213809" cy="3240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图片 19" descr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oogle Shape;283;p13" descr="Google Shape;283;p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矩形 10"/>
          <p:cNvSpPr txBox="1"/>
          <p:nvPr/>
        </p:nvSpPr>
        <p:spPr>
          <a:xfrm>
            <a:off x="220166" y="1725956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rPr dirty="0"/>
              <a:t>Evaluation: Other Dataset and Evaluation Criteria Results</a:t>
            </a:r>
          </a:p>
        </p:txBody>
      </p:sp>
      <p:sp>
        <p:nvSpPr>
          <p:cNvPr id="240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89" y="12813566"/>
            <a:ext cx="534610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0D4EF-1AE2-61B4-C9AD-DDD78E3A909B}"/>
              </a:ext>
            </a:extLst>
          </p:cNvPr>
          <p:cNvSpPr txBox="1"/>
          <p:nvPr/>
        </p:nvSpPr>
        <p:spPr>
          <a:xfrm>
            <a:off x="1026125" y="12776896"/>
            <a:ext cx="22331750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Alexis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Huet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Jose Manuel Navarro, and Dario Rossi. Local Evaluation of Time Series Anomaly Detection Algorithms. KDD’22.</a:t>
            </a: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John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Paparrizos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Paul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Boniol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Themis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Palpanas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Ruey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S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Tsay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Aaron Elmore, and Michael J Franklin. 2022. Volume under the surface: a new accuracy evaluation measure for time-series anomaly detection. VLDB’22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11" y="3093455"/>
            <a:ext cx="21206394" cy="1020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图片 19" descr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Google Shape;283;p13" descr="Google Shape;283;p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矩形 10"/>
          <p:cNvSpPr txBox="1"/>
          <p:nvPr/>
        </p:nvSpPr>
        <p:spPr>
          <a:xfrm>
            <a:off x="220166" y="2044371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rPr dirty="0"/>
              <a:t>Visualization: </a:t>
            </a:r>
            <a:r>
              <a:rPr lang="en-US" dirty="0"/>
              <a:t>To Compare </a:t>
            </a:r>
            <a:r>
              <a:rPr dirty="0"/>
              <a:t>Anomaly Score</a:t>
            </a:r>
            <a:r>
              <a:rPr lang="en-US" dirty="0"/>
              <a:t>s under</a:t>
            </a:r>
            <a:r>
              <a:rPr dirty="0"/>
              <a:t> Different Anomaly Types</a:t>
            </a:r>
          </a:p>
        </p:txBody>
      </p:sp>
      <p:sp>
        <p:nvSpPr>
          <p:cNvPr id="24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89" y="12813566"/>
            <a:ext cx="534610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矩形 10"/>
          <p:cNvSpPr txBox="1"/>
          <p:nvPr/>
        </p:nvSpPr>
        <p:spPr>
          <a:xfrm>
            <a:off x="220166" y="2023106"/>
            <a:ext cx="21808078" cy="7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t>Ablation Experiments and Parameter Sensitivity</a:t>
            </a:r>
          </a:p>
        </p:txBody>
      </p:sp>
      <p:pic>
        <p:nvPicPr>
          <p:cNvPr id="253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53" y="8444716"/>
            <a:ext cx="23920222" cy="4267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8089" y="3340648"/>
            <a:ext cx="10650663" cy="450967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文本占位符 2"/>
          <p:cNvSpPr txBox="1"/>
          <p:nvPr/>
        </p:nvSpPr>
        <p:spPr>
          <a:xfrm>
            <a:off x="1561479" y="3530339"/>
            <a:ext cx="10795674" cy="4861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Window size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Multi-scale size (patch size)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Encoder layer number &amp; Attention head number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Two branches and single branch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Anomaly threshold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Loss function and Forward process</a:t>
            </a:r>
          </a:p>
          <a:p>
            <a:pPr marL="335680" indent="-335680" defTabSz="425194">
              <a:lnSpc>
                <a:spcPct val="135000"/>
              </a:lnSpc>
              <a:buSzPct val="100000"/>
              <a:buChar char="•"/>
              <a:defRPr sz="3000"/>
            </a:pPr>
            <a:r>
              <a:rPr dirty="0"/>
              <a:t>Other model’s parameter</a:t>
            </a:r>
          </a:p>
        </p:txBody>
      </p:sp>
      <p:sp>
        <p:nvSpPr>
          <p:cNvPr id="256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89" y="12813566"/>
            <a:ext cx="534610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"/>
          <p:cNvSpPr txBox="1"/>
          <p:nvPr/>
        </p:nvSpPr>
        <p:spPr>
          <a:xfrm>
            <a:off x="1409466" y="4404056"/>
            <a:ext cx="22081879" cy="5898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50000"/>
              </a:lnSpc>
              <a:buSzPct val="100000"/>
              <a:buChar char="❖"/>
              <a:defRPr b="1">
                <a:solidFill>
                  <a:srgbClr val="1F2328"/>
                </a:solidFill>
              </a:defRPr>
            </a:pPr>
            <a:r>
              <a:rPr dirty="0"/>
              <a:t>Architecture</a:t>
            </a:r>
            <a:r>
              <a:rPr b="0" dirty="0"/>
              <a:t>: </a:t>
            </a:r>
          </a:p>
          <a:p>
            <a:pPr marL="571500" indent="-571500" algn="just">
              <a:lnSpc>
                <a:spcPct val="150000"/>
              </a:lnSpc>
              <a:buSzPct val="100000"/>
              <a:buFont typeface="Arial"/>
              <a:buChar char="•"/>
              <a:defRPr>
                <a:solidFill>
                  <a:srgbClr val="1F2328"/>
                </a:solidFill>
              </a:defRPr>
            </a:pPr>
            <a:r>
              <a:rPr dirty="0"/>
              <a:t>A contrastive learning-based dual-branch attention structure 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SzPct val="100000"/>
              <a:buChar char="❖"/>
              <a:defRPr b="1">
                <a:solidFill>
                  <a:srgbClr val="1F2328"/>
                </a:solidFill>
              </a:defRPr>
            </a:pPr>
            <a:r>
              <a:rPr dirty="0"/>
              <a:t>Optimization:</a:t>
            </a:r>
          </a:p>
          <a:p>
            <a:pPr marL="571500" indent="-571500" algn="just">
              <a:lnSpc>
                <a:spcPct val="150000"/>
              </a:lnSpc>
              <a:buSzPct val="100000"/>
              <a:buChar char="▪"/>
              <a:defRPr>
                <a:solidFill>
                  <a:srgbClr val="1F2328"/>
                </a:solidFill>
              </a:defRPr>
            </a:pPr>
            <a:r>
              <a:rPr dirty="0"/>
              <a:t>An effective loss function is designed based on the similarity of two branches</a:t>
            </a:r>
          </a:p>
          <a:p>
            <a:pPr marL="571500" indent="-571500" algn="just">
              <a:lnSpc>
                <a:spcPct val="150000"/>
              </a:lnSpc>
              <a:buSzPct val="100000"/>
              <a:buChar char="▪"/>
              <a:defRPr>
                <a:solidFill>
                  <a:srgbClr val="1F2328"/>
                </a:solidFill>
              </a:defRPr>
            </a:pPr>
            <a:r>
              <a:rPr dirty="0"/>
              <a:t>Model is trained purely contrastively without reconstruction loss, reducing distractions from anomalies</a:t>
            </a:r>
          </a:p>
          <a:p>
            <a:pPr marL="571500" indent="-571500" algn="just">
              <a:lnSpc>
                <a:spcPct val="150000"/>
              </a:lnSpc>
              <a:buSzPct val="100000"/>
              <a:buChar char="❖"/>
              <a:defRPr b="1">
                <a:solidFill>
                  <a:srgbClr val="1F2328"/>
                </a:solidFill>
              </a:defRPr>
            </a:pPr>
            <a:r>
              <a:rPr dirty="0"/>
              <a:t>Performance: </a:t>
            </a:r>
          </a:p>
          <a:p>
            <a:pPr marL="571500" indent="-571500" algn="just">
              <a:lnSpc>
                <a:spcPct val="150000"/>
              </a:lnSpc>
              <a:buSzPct val="100000"/>
              <a:buChar char="▪"/>
              <a:defRPr>
                <a:solidFill>
                  <a:srgbClr val="1F2328"/>
                </a:solidFill>
              </a:defRPr>
            </a:pPr>
            <a:r>
              <a:rPr dirty="0" err="1"/>
              <a:t>DCdetector</a:t>
            </a:r>
            <a:r>
              <a:rPr dirty="0"/>
              <a:t> achieves SOTA performance in 7 benchmarks with 10 metrics, compared with 26 baselines</a:t>
            </a:r>
          </a:p>
        </p:txBody>
      </p:sp>
      <p:pic>
        <p:nvPicPr>
          <p:cNvPr id="261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矩形 10"/>
          <p:cNvSpPr txBox="1"/>
          <p:nvPr/>
        </p:nvSpPr>
        <p:spPr>
          <a:xfrm>
            <a:off x="319840" y="2636845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t>Conclusion of DCdetector</a:t>
            </a:r>
          </a:p>
        </p:txBody>
      </p:sp>
      <p:sp>
        <p:nvSpPr>
          <p:cNvPr id="2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89" y="12813566"/>
            <a:ext cx="534610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 19" descr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Google Shape;283;p13" descr="Google Shape;283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矩形 10"/>
          <p:cNvSpPr txBox="1"/>
          <p:nvPr/>
        </p:nvSpPr>
        <p:spPr>
          <a:xfrm>
            <a:off x="91172" y="2183201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pPr>
            <a:r>
              <a:t>Open-sourced Codes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12" y="4435654"/>
            <a:ext cx="10795002" cy="651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346" y="5007154"/>
            <a:ext cx="10744201" cy="537210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ctangle 6"/>
          <p:cNvSpPr txBox="1"/>
          <p:nvPr/>
        </p:nvSpPr>
        <p:spPr>
          <a:xfrm>
            <a:off x="947662" y="3279526"/>
            <a:ext cx="8811933" cy="57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/>
            </a:lvl1pPr>
          </a:lstStyle>
          <a:p>
            <a:r>
              <a:t>https://github.com/DAMO-DI-ML/KDD2023-DCdetector</a:t>
            </a:r>
          </a:p>
        </p:txBody>
      </p:sp>
      <p:sp>
        <p:nvSpPr>
          <p:cNvPr id="27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3849389" y="12813566"/>
            <a:ext cx="534610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Box 1"/>
          <p:cNvSpPr txBox="1"/>
          <p:nvPr/>
        </p:nvSpPr>
        <p:spPr>
          <a:xfrm>
            <a:off x="7440616" y="4909780"/>
            <a:ext cx="8014912" cy="240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algn="ctr">
              <a:defRPr sz="7200" b="1">
                <a:solidFill>
                  <a:srgbClr val="002147"/>
                </a:solidFill>
              </a:defRPr>
            </a:pPr>
            <a:r>
              <a:rPr dirty="0"/>
              <a:t>Thanks</a:t>
            </a:r>
            <a:endParaRPr lang="en-US" dirty="0"/>
          </a:p>
          <a:p>
            <a:pPr algn="ctr">
              <a:defRPr sz="7200" b="1">
                <a:solidFill>
                  <a:srgbClr val="002147"/>
                </a:solidFill>
              </a:defRPr>
            </a:pPr>
            <a:r>
              <a:rPr dirty="0"/>
              <a:t>Q&amp;A</a:t>
            </a:r>
          </a:p>
        </p:txBody>
      </p:sp>
      <p:pic>
        <p:nvPicPr>
          <p:cNvPr id="277" name="图片 19" descr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Google Shape;283;p13" descr="Google Shape;283;p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https://arxiv.org/abs/2306.10347"/>
          <p:cNvSpPr txBox="1"/>
          <p:nvPr/>
        </p:nvSpPr>
        <p:spPr>
          <a:xfrm>
            <a:off x="8194076" y="9232899"/>
            <a:ext cx="5249683" cy="57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/>
            </a:lvl1pPr>
          </a:lstStyle>
          <a:p>
            <a:r>
              <a:t>https://arxiv.org/abs/2306.10347</a:t>
            </a:r>
          </a:p>
        </p:txBody>
      </p:sp>
      <p:sp>
        <p:nvSpPr>
          <p:cNvPr id="280" name="Rectangle 6"/>
          <p:cNvSpPr txBox="1"/>
          <p:nvPr/>
        </p:nvSpPr>
        <p:spPr>
          <a:xfrm>
            <a:off x="8200458" y="9789012"/>
            <a:ext cx="8811933" cy="577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 sz="2800"/>
            </a:lvl1pPr>
          </a:lstStyle>
          <a:p>
            <a:r>
              <a:rPr dirty="0"/>
              <a:t>https://</a:t>
            </a:r>
            <a:r>
              <a:rPr dirty="0" err="1"/>
              <a:t>github.com</a:t>
            </a:r>
            <a:r>
              <a:rPr dirty="0"/>
              <a:t>/DAMO-DI-ML/KDD2023-DCdetector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03" name="矩形 10"/>
          <p:cNvSpPr txBox="1"/>
          <p:nvPr/>
        </p:nvSpPr>
        <p:spPr>
          <a:xfrm>
            <a:off x="220166" y="1938047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t>Background: Time Series Anomaly Detection</a:t>
            </a:r>
          </a:p>
        </p:txBody>
      </p:sp>
      <p:pic>
        <p:nvPicPr>
          <p:cNvPr id="104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031" y="3164484"/>
            <a:ext cx="3614390" cy="2409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527" y="3162780"/>
            <a:ext cx="3619503" cy="241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5838" y="5993355"/>
            <a:ext cx="3619503" cy="241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7103" y="8724034"/>
            <a:ext cx="7564026" cy="4254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2892" y="5993355"/>
            <a:ext cx="3619502" cy="2413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icture 12" descr="Picture 12"/>
          <p:cNvPicPr>
            <a:picLocks noChangeAspect="1"/>
          </p:cNvPicPr>
          <p:nvPr/>
        </p:nvPicPr>
        <p:blipFill>
          <a:blip r:embed="rId10"/>
          <a:srcRect l="50794" t="13918" r="130" b="37008"/>
          <a:stretch>
            <a:fillRect/>
          </a:stretch>
        </p:blipFill>
        <p:spPr>
          <a:xfrm>
            <a:off x="12731933" y="4006281"/>
            <a:ext cx="9908932" cy="367721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线条"/>
          <p:cNvSpPr/>
          <p:nvPr/>
        </p:nvSpPr>
        <p:spPr>
          <a:xfrm>
            <a:off x="9577427" y="4467807"/>
            <a:ext cx="2635656" cy="1095252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3" name="线条"/>
          <p:cNvSpPr/>
          <p:nvPr/>
        </p:nvSpPr>
        <p:spPr>
          <a:xfrm flipV="1">
            <a:off x="9596517" y="5906435"/>
            <a:ext cx="2566981" cy="1593235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4" name="线条"/>
          <p:cNvSpPr/>
          <p:nvPr/>
        </p:nvSpPr>
        <p:spPr>
          <a:xfrm flipV="1">
            <a:off x="9513620" y="6479652"/>
            <a:ext cx="2743674" cy="4782520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5" name="Extracting useful information from the time-series to ensure security, avoid financial loss and social stability."/>
          <p:cNvSpPr txBox="1"/>
          <p:nvPr/>
        </p:nvSpPr>
        <p:spPr>
          <a:xfrm>
            <a:off x="12113200" y="11303516"/>
            <a:ext cx="11146246" cy="1417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defTabSz="914400">
              <a:lnSpc>
                <a:spcPct val="120000"/>
              </a:lnSpc>
              <a:defRPr sz="3500">
                <a:solidFill>
                  <a:srgbClr val="FF0000"/>
                </a:solidFill>
              </a:defRPr>
            </a:pPr>
            <a:r>
              <a:rPr dirty="0"/>
              <a:t>Extracting useful information </a:t>
            </a:r>
            <a:r>
              <a:rPr dirty="0">
                <a:solidFill>
                  <a:srgbClr val="000000"/>
                </a:solidFill>
              </a:rPr>
              <a:t>from the time-series to ensure security, avoid financial loss and so</a:t>
            </a:r>
            <a:r>
              <a:rPr lang="en-US" dirty="0">
                <a:solidFill>
                  <a:srgbClr val="000000"/>
                </a:solidFill>
              </a:rPr>
              <a:t> on</a:t>
            </a:r>
            <a:r>
              <a:rPr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16" name="箭头"/>
          <p:cNvSpPr/>
          <p:nvPr/>
        </p:nvSpPr>
        <p:spPr>
          <a:xfrm rot="5400000">
            <a:off x="16991513" y="9539372"/>
            <a:ext cx="1389621" cy="1270002"/>
          </a:xfrm>
          <a:prstGeom prst="rightArrow">
            <a:avLst>
              <a:gd name="adj1" fmla="val 31793"/>
              <a:gd name="adj2" fmla="val 42708"/>
            </a:avLst>
          </a:prstGeom>
          <a:solidFill>
            <a:srgbClr val="FFFFFF"/>
          </a:solidFill>
          <a:ln w="25400">
            <a:solidFill>
              <a:srgbClr val="000000"/>
            </a:solidFill>
            <a:miter/>
          </a:ln>
        </p:spPr>
        <p:txBody>
          <a:bodyPr lIns="91438" tIns="91438" rIns="91438" bIns="91438" anchor="ctr"/>
          <a:lstStyle/>
          <a:p>
            <a:endParaRPr/>
          </a:p>
        </p:txBody>
      </p:sp>
      <p:sp>
        <p:nvSpPr>
          <p:cNvPr id="117" name="Detecting the abnormal time-step from the original time-series."/>
          <p:cNvSpPr txBox="1"/>
          <p:nvPr/>
        </p:nvSpPr>
        <p:spPr>
          <a:xfrm>
            <a:off x="11355016" y="8141811"/>
            <a:ext cx="12663887" cy="676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14400">
              <a:lnSpc>
                <a:spcPct val="120000"/>
              </a:lnSpc>
              <a:defRPr sz="3500">
                <a:solidFill>
                  <a:srgbClr val="FF0000"/>
                </a:solidFill>
              </a:defRPr>
            </a:lvl1pPr>
          </a:lstStyle>
          <a:p>
            <a:r>
              <a:rPr dirty="0"/>
              <a:t>Detecting the abnormal time-step from the original time-series.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20" name="Rectangle 13"/>
          <p:cNvSpPr/>
          <p:nvPr/>
        </p:nvSpPr>
        <p:spPr>
          <a:xfrm>
            <a:off x="17021294" y="1409740"/>
            <a:ext cx="5029202" cy="271632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91438" tIns="91438" rIns="91438" bIns="9143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1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Rectangle 3"/>
          <p:cNvSpPr txBox="1"/>
          <p:nvPr/>
        </p:nvSpPr>
        <p:spPr>
          <a:xfrm>
            <a:off x="1228289" y="3781308"/>
            <a:ext cx="21927421" cy="4703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Lack of Labeled Data</a:t>
            </a:r>
            <a:r>
              <a:rPr dirty="0"/>
              <a:t>: Anomalies are usually rare without many labels. Systems are in steady state in majority of cases.</a:t>
            </a:r>
          </a:p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Imbalance</a:t>
            </a:r>
            <a:r>
              <a:rPr dirty="0"/>
              <a:t>: The number of anomalies is much smaller than the normal one. For example, in the financial system.</a:t>
            </a:r>
          </a:p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Noise Interference</a:t>
            </a:r>
            <a:r>
              <a:rPr dirty="0"/>
              <a:t>: Time-series data may be affected by noise that may mask the true anomaly signal.</a:t>
            </a:r>
          </a:p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Complex Patterns</a:t>
            </a:r>
            <a:r>
              <a:rPr dirty="0"/>
              <a:t>: Typical anomalies are often complex (e.g., wind turbines operate in different modes and conditions).</a:t>
            </a:r>
          </a:p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Multi-dimensional Features</a:t>
            </a:r>
            <a:r>
              <a:rPr dirty="0"/>
              <a:t>: Models should consider temporal, multidimensional and non-stationary characteristics.</a:t>
            </a:r>
          </a:p>
          <a:p>
            <a:pPr marL="571499" indent="-571499" algn="just">
              <a:lnSpc>
                <a:spcPct val="150000"/>
              </a:lnSpc>
              <a:buSzPct val="100000"/>
              <a:buFont typeface="Arial"/>
              <a:buChar char="•"/>
              <a:defRPr sz="3100"/>
            </a:pPr>
            <a:r>
              <a:rPr b="1" dirty="0"/>
              <a:t>Explanatory and Interpretable</a:t>
            </a:r>
            <a:r>
              <a:rPr dirty="0"/>
              <a:t>: In some application scenarios, explanatory and interpretable results for anomaly detection are needed to better understand why an anomaly was flagged and to be able to take action accordingly.</a:t>
            </a:r>
          </a:p>
        </p:txBody>
      </p:sp>
      <p:sp>
        <p:nvSpPr>
          <p:cNvPr id="124" name="Rectangle 3"/>
          <p:cNvSpPr txBox="1"/>
          <p:nvPr/>
        </p:nvSpPr>
        <p:spPr>
          <a:xfrm>
            <a:off x="1062007" y="9511675"/>
            <a:ext cx="21019417" cy="737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algn="just">
              <a:lnSpc>
                <a:spcPct val="150000"/>
              </a:lnSpc>
              <a:defRPr sz="4000" b="1">
                <a:solidFill>
                  <a:srgbClr val="941100"/>
                </a:solidFill>
              </a:defRPr>
            </a:lvl1pPr>
          </a:lstStyle>
          <a:p>
            <a:r>
              <a:t>Anomaly detection based on unsupervised learning (learning without labeled data)</a:t>
            </a:r>
          </a:p>
        </p:txBody>
      </p:sp>
      <p:sp>
        <p:nvSpPr>
          <p:cNvPr id="125" name="time series data"/>
          <p:cNvSpPr txBox="1"/>
          <p:nvPr/>
        </p:nvSpPr>
        <p:spPr>
          <a:xfrm>
            <a:off x="1062005" y="11077051"/>
            <a:ext cx="3435468" cy="71402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time series data</a:t>
            </a:r>
          </a:p>
        </p:txBody>
      </p:sp>
      <p:sp>
        <p:nvSpPr>
          <p:cNvPr id="126" name="Per timestamp feature mining"/>
          <p:cNvSpPr txBox="1"/>
          <p:nvPr/>
        </p:nvSpPr>
        <p:spPr>
          <a:xfrm>
            <a:off x="5949057" y="11077051"/>
            <a:ext cx="6179784" cy="71402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Per timestamp feature mining</a:t>
            </a:r>
          </a:p>
        </p:txBody>
      </p:sp>
      <p:sp>
        <p:nvSpPr>
          <p:cNvPr id="127" name="Anomaly detection, evaluation at each timestamp"/>
          <p:cNvSpPr txBox="1"/>
          <p:nvPr/>
        </p:nvSpPr>
        <p:spPr>
          <a:xfrm>
            <a:off x="13580423" y="11077051"/>
            <a:ext cx="10170685" cy="714022"/>
          </a:xfrm>
          <a:prstGeom prst="rect">
            <a:avLst/>
          </a:prstGeom>
          <a:gradFill>
            <a:gsLst>
              <a:gs pos="0">
                <a:srgbClr val="70A6DB"/>
              </a:gs>
              <a:gs pos="50000">
                <a:srgbClr val="559BDB"/>
              </a:gs>
              <a:gs pos="100000">
                <a:srgbClr val="448AC9"/>
              </a:gs>
            </a:gsLst>
            <a:lin ang="5400000"/>
          </a:gradFill>
          <a:ln w="1270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Anomaly detection, evaluation at each timestamp</a:t>
            </a:r>
          </a:p>
        </p:txBody>
      </p:sp>
      <p:sp>
        <p:nvSpPr>
          <p:cNvPr id="128" name="线条"/>
          <p:cNvSpPr/>
          <p:nvPr/>
        </p:nvSpPr>
        <p:spPr>
          <a:xfrm>
            <a:off x="4514953" y="11430440"/>
            <a:ext cx="1414542" cy="4437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9" name="线条"/>
          <p:cNvSpPr/>
          <p:nvPr/>
        </p:nvSpPr>
        <p:spPr>
          <a:xfrm>
            <a:off x="12148505" y="11430441"/>
            <a:ext cx="1414543" cy="4436"/>
          </a:xfrm>
          <a:prstGeom prst="line">
            <a:avLst/>
          </a:prstGeom>
          <a:ln w="63500">
            <a:solidFill>
              <a:srgbClr val="00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0" name="矩形 10"/>
          <p:cNvSpPr txBox="1"/>
          <p:nvPr/>
        </p:nvSpPr>
        <p:spPr>
          <a:xfrm>
            <a:off x="220166" y="2597262"/>
            <a:ext cx="21808078" cy="737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t>Challenges: Time Series Anomaly Detection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35" name="Rectangle 13"/>
          <p:cNvSpPr/>
          <p:nvPr/>
        </p:nvSpPr>
        <p:spPr>
          <a:xfrm>
            <a:off x="17021294" y="1409740"/>
            <a:ext cx="5029202" cy="2716329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/>
          </a:ln>
        </p:spPr>
        <p:txBody>
          <a:bodyPr lIns="91438" tIns="91438" rIns="91438" bIns="9143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6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矩形 10"/>
          <p:cNvSpPr txBox="1"/>
          <p:nvPr/>
        </p:nvSpPr>
        <p:spPr>
          <a:xfrm>
            <a:off x="220166" y="2597262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Challenge</a:t>
            </a:r>
            <a:r>
              <a:rPr lang="en-US" dirty="0"/>
              <a:t>s of</a:t>
            </a:r>
            <a:r>
              <a:rPr dirty="0"/>
              <a:t> </a:t>
            </a:r>
            <a:r>
              <a:rPr lang="en-US" dirty="0"/>
              <a:t>t</a:t>
            </a:r>
            <a:r>
              <a:rPr dirty="0"/>
              <a:t>ime </a:t>
            </a:r>
            <a:r>
              <a:rPr lang="en-US" dirty="0"/>
              <a:t>s</a:t>
            </a:r>
            <a:r>
              <a:rPr dirty="0"/>
              <a:t>eries </a:t>
            </a:r>
            <a:r>
              <a:rPr lang="en-US" dirty="0"/>
              <a:t>a</a:t>
            </a:r>
            <a:r>
              <a:rPr dirty="0"/>
              <a:t>nomaly </a:t>
            </a:r>
            <a:r>
              <a:rPr lang="en-US" dirty="0"/>
              <a:t>d</a:t>
            </a:r>
            <a:r>
              <a:rPr dirty="0"/>
              <a:t>etection</a:t>
            </a:r>
            <a:r>
              <a:rPr lang="en-US" dirty="0"/>
              <a:t> </a:t>
            </a:r>
            <a:endParaRPr dirty="0"/>
          </a:p>
        </p:txBody>
      </p:sp>
      <p:pic>
        <p:nvPicPr>
          <p:cNvPr id="13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886" y="5131035"/>
            <a:ext cx="16107348" cy="695544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Numerous Complex Patterns and Hard to Detect"/>
          <p:cNvSpPr txBox="1"/>
          <p:nvPr/>
        </p:nvSpPr>
        <p:spPr>
          <a:xfrm>
            <a:off x="1978910" y="3720158"/>
            <a:ext cx="18891706" cy="811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algn="just">
              <a:lnSpc>
                <a:spcPct val="150000"/>
              </a:lnSpc>
              <a:defRPr sz="3100" b="1"/>
            </a:lvl1pPr>
          </a:lstStyle>
          <a:p>
            <a:r>
              <a:rPr lang="en-US" b="0" dirty="0"/>
              <a:t>Illustration of the challenges: 1, Numerous complex patterns in time series; 2 Different types of anomalies</a:t>
            </a:r>
            <a:endParaRPr b="0" dirty="0"/>
          </a:p>
        </p:txBody>
      </p:sp>
      <p:sp>
        <p:nvSpPr>
          <p:cNvPr id="141" name="Input time series"/>
          <p:cNvSpPr txBox="1"/>
          <p:nvPr/>
        </p:nvSpPr>
        <p:spPr>
          <a:xfrm>
            <a:off x="1825889" y="7671692"/>
            <a:ext cx="3324226" cy="62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algn="just">
              <a:lnSpc>
                <a:spcPct val="150000"/>
              </a:lnSpc>
              <a:defRPr sz="3100" b="1"/>
            </a:lvl1pPr>
          </a:lstStyle>
          <a:p>
            <a:r>
              <a:t>Input time series</a:t>
            </a:r>
          </a:p>
        </p:txBody>
      </p:sp>
      <p:sp>
        <p:nvSpPr>
          <p:cNvPr id="142" name="Anomaly score"/>
          <p:cNvSpPr txBox="1"/>
          <p:nvPr/>
        </p:nvSpPr>
        <p:spPr>
          <a:xfrm>
            <a:off x="1978910" y="10147453"/>
            <a:ext cx="3018185" cy="627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algn="just">
              <a:lnSpc>
                <a:spcPct val="150000"/>
              </a:lnSpc>
              <a:defRPr sz="3100" b="1"/>
            </a:lvl1pPr>
          </a:lstStyle>
          <a:p>
            <a:r>
              <a:t>Anomaly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96D8B-5BED-C272-A8F2-6A34F63EBB7C}"/>
              </a:ext>
            </a:extLst>
          </p:cNvPr>
          <p:cNvSpPr txBox="1"/>
          <p:nvPr/>
        </p:nvSpPr>
        <p:spPr>
          <a:xfrm>
            <a:off x="5338188" y="12849636"/>
            <a:ext cx="14012165" cy="492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Xu J, Wu H, Wang J, Long M. Anomaly transformer: Time series anomaly detection with association discrepancy. ICLR’22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7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28" y="3463044"/>
            <a:ext cx="22829181" cy="457163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矩形 10"/>
          <p:cNvSpPr txBox="1"/>
          <p:nvPr/>
        </p:nvSpPr>
        <p:spPr>
          <a:xfrm>
            <a:off x="220166" y="2278286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Related work: </a:t>
            </a:r>
            <a:r>
              <a:rPr lang="en-US" dirty="0"/>
              <a:t>p</a:t>
            </a:r>
            <a:r>
              <a:rPr dirty="0"/>
              <a:t>revious SOTA methods</a:t>
            </a:r>
            <a:r>
              <a:rPr lang="zh-CN" altLang="en-US" dirty="0"/>
              <a:t> </a:t>
            </a:r>
            <a:r>
              <a:rPr lang="en-US" altLang="zh-CN" dirty="0"/>
              <a:t>vs. </a:t>
            </a:r>
            <a:r>
              <a:rPr lang="en-US" dirty="0" err="1"/>
              <a:t>DCdetector</a:t>
            </a:r>
            <a:r>
              <a:rPr lang="en-US" dirty="0"/>
              <a:t>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3"/>
              <p:cNvSpPr txBox="1"/>
              <p:nvPr/>
            </p:nvSpPr>
            <p:spPr>
              <a:xfrm>
                <a:off x="2160614" y="8614381"/>
                <a:ext cx="2514832" cy="82046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sz="3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sz="3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3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3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lim>
                                  <m:r>
                                    <a:rPr sz="3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^</m:t>
                                  </m:r>
                                </m:lim>
                              </m:limUpp>
                            </m:e>
                          </m:d>
                        </m:e>
                        <m:sub>
                          <m: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3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sz="3100"/>
              </a:p>
            </p:txBody>
          </p:sp>
        </mc:Choice>
        <mc:Fallback xmlns="">
          <p:sp>
            <p:nvSpPr>
              <p:cNvPr id="149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614" y="8614381"/>
                <a:ext cx="2514832" cy="820460"/>
              </a:xfrm>
              <a:prstGeom prst="rect">
                <a:avLst/>
              </a:prstGeom>
              <a:blipFill>
                <a:blip r:embed="rId4"/>
                <a:stretch>
                  <a:fillRect l="-5000" t="-1515" r="-14000" b="-1969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8"/>
              <p:cNvSpPr txBox="1"/>
              <p:nvPr/>
            </p:nvSpPr>
            <p:spPr>
              <a:xfrm>
                <a:off x="6963842" y="8544069"/>
                <a:ext cx="7326787" cy="97240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𝐴𝑇</m:t>
                          </m:r>
                        </m:sub>
                      </m:sSub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limUpp>
                                <m:limUppPr>
                                  <m:ctrlPr>
                                    <a:rPr sz="3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UppPr>
                                <m:e>
                                  <m:r>
                                    <a:rPr sz="3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lim>
                                  <m:r>
                                    <a:rPr sz="3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^</m:t>
                                  </m:r>
                                </m:lim>
                              </m:limUpp>
                            </m:e>
                          </m:d>
                        </m:e>
                        <m:sub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sz="3400" i="1">
                          <a:solidFill>
                            <a:srgbClr val="6363D3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sz="3400" i="1">
                          <a:solidFill>
                            <a:srgbClr val="6363D3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sz="3400" i="1">
                              <a:solidFill>
                                <a:srgbClr val="6363D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𝐴𝑠𝑠𝐷𝑖𝑠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sz="3400" i="1">
                                  <a:solidFill>
                                    <a:srgbClr val="6363D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sz="3400" i="1">
                              <a:solidFill>
                                <a:srgbClr val="6363D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400" dirty="0"/>
              </a:p>
            </p:txBody>
          </p:sp>
        </mc:Choice>
        <mc:Fallback xmlns="">
          <p:sp>
            <p:nvSpPr>
              <p:cNvPr id="150" name="Rectangl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842" y="8544069"/>
                <a:ext cx="7326787" cy="972401"/>
              </a:xfrm>
              <a:prstGeom prst="rect">
                <a:avLst/>
              </a:prstGeom>
              <a:blipFill>
                <a:blip r:embed="rId5"/>
                <a:stretch>
                  <a:fillRect l="-2076" r="-2422" b="-1153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9"/>
              <p:cNvSpPr txBox="1"/>
              <p:nvPr/>
            </p:nvSpPr>
            <p:spPr>
              <a:xfrm>
                <a:off x="16579026" y="8748420"/>
                <a:ext cx="6436110" cy="43545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𝑫𝑪𝒅𝒆𝒕𝒆𝒄𝒕𝒐𝒓</m:t>
                          </m:r>
                        </m:sub>
                      </m:sSub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𝑲𝑳</m:t>
                      </m:r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||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sz="3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sz="3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1" name="Rectang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026" y="8748420"/>
                <a:ext cx="6436110" cy="435456"/>
              </a:xfrm>
              <a:prstGeom prst="rect">
                <a:avLst/>
              </a:prstGeom>
              <a:blipFill>
                <a:blip r:embed="rId6"/>
                <a:stretch>
                  <a:fillRect l="-2362" t="-5556" r="-5315" b="-7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ime Series Anomaly Detection without Reconstruction Loss Function"/>
          <p:cNvSpPr txBox="1"/>
          <p:nvPr/>
        </p:nvSpPr>
        <p:spPr>
          <a:xfrm>
            <a:off x="182548" y="12177810"/>
            <a:ext cx="24018903" cy="75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>
            <a:lvl1pPr defTabSz="914400">
              <a:defRPr sz="3700" b="1">
                <a:solidFill>
                  <a:srgbClr val="FF0000"/>
                </a:solidFill>
              </a:defRPr>
            </a:lvl1pPr>
          </a:lstStyle>
          <a:p>
            <a:r>
              <a:rPr sz="3600" dirty="0"/>
              <a:t>Highlight: </a:t>
            </a:r>
            <a:r>
              <a:rPr sz="3600" dirty="0" err="1"/>
              <a:t>DCdetector</a:t>
            </a:r>
            <a:r>
              <a:rPr sz="3600" dirty="0"/>
              <a:t> </a:t>
            </a:r>
            <a:r>
              <a:rPr lang="en-US" sz="3600" dirty="0"/>
              <a:t>is concise with pure contrastive structure</a:t>
            </a:r>
            <a:r>
              <a:rPr sz="3600" dirty="0"/>
              <a:t> without </a:t>
            </a:r>
            <a:r>
              <a:rPr lang="en-US" sz="3600" dirty="0"/>
              <a:t>r</a:t>
            </a:r>
            <a:r>
              <a:rPr sz="3600" dirty="0"/>
              <a:t>econstruction</a:t>
            </a:r>
            <a:r>
              <a:rPr lang="en-US" sz="3600" dirty="0"/>
              <a:t> and minmax learning</a:t>
            </a:r>
            <a:endParaRPr sz="3600" dirty="0"/>
          </a:p>
        </p:txBody>
      </p:sp>
      <p:pic>
        <p:nvPicPr>
          <p:cNvPr id="153" name="图片 19" descr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Google Shape;283;p13" descr="Google Shape;283;p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onstructed-based problem: The raw time series has a mixture of normalities and anomalies with noise. So it is difficult to train a high quality encoder for reconstruction based models.">
            <a:extLst>
              <a:ext uri="{FF2B5EF4-FFF2-40B4-BE49-F238E27FC236}">
                <a16:creationId xmlns:a16="http://schemas.microsoft.com/office/drawing/2014/main" id="{EC38C7C3-BD90-A848-0916-0CEE3CC0E40E}"/>
              </a:ext>
            </a:extLst>
          </p:cNvPr>
          <p:cNvSpPr txBox="1"/>
          <p:nvPr/>
        </p:nvSpPr>
        <p:spPr>
          <a:xfrm>
            <a:off x="827728" y="10412976"/>
            <a:ext cx="22472815" cy="145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>
              <a:lnSpc>
                <a:spcPct val="120000"/>
              </a:lnSpc>
            </a:pPr>
            <a:r>
              <a:rPr b="1" dirty="0"/>
              <a:t>Reconstructed-based problem</a:t>
            </a:r>
            <a:r>
              <a:rPr dirty="0"/>
              <a:t>: The raw time series has a mixture of </a:t>
            </a:r>
            <a:r>
              <a:rPr dirty="0" err="1"/>
              <a:t>normalities</a:t>
            </a:r>
            <a:r>
              <a:rPr dirty="0"/>
              <a:t> and anomalies with noise.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dirty="0"/>
              <a:t>So it is difficult to train a high quality encoder for reconstruction based models.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574DC-64B8-1B33-C2A7-E1C008551437}"/>
              </a:ext>
            </a:extLst>
          </p:cNvPr>
          <p:cNvSpPr txBox="1"/>
          <p:nvPr/>
        </p:nvSpPr>
        <p:spPr>
          <a:xfrm>
            <a:off x="9685764" y="6143065"/>
            <a:ext cx="1882941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minmax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0" name="矩形 10"/>
          <p:cNvSpPr txBox="1"/>
          <p:nvPr/>
        </p:nvSpPr>
        <p:spPr>
          <a:xfrm>
            <a:off x="220166" y="2193226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Method: </a:t>
            </a:r>
            <a:r>
              <a:rPr dirty="0" err="1"/>
              <a:t>DCdetector’s</a:t>
            </a:r>
            <a:r>
              <a:rPr dirty="0"/>
              <a:t> </a:t>
            </a:r>
            <a:r>
              <a:rPr lang="en-US" dirty="0"/>
              <a:t>Intuition</a:t>
            </a:r>
            <a:endParaRPr dirty="0"/>
          </a:p>
        </p:txBody>
      </p:sp>
      <p:pic>
        <p:nvPicPr>
          <p:cNvPr id="161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n intuition: Normal points are closely related to other sample points, while abnormal points are discrete from other sample points. By constructing different representations (Patch-wise and In-patch) between the sample points, if the similarity of the d"/>
          <p:cNvSpPr txBox="1"/>
          <p:nvPr/>
        </p:nvSpPr>
        <p:spPr>
          <a:xfrm>
            <a:off x="716355" y="3315486"/>
            <a:ext cx="22951289" cy="2958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lnSpc>
                <a:spcPct val="150000"/>
              </a:lnSpc>
              <a:defRPr sz="3100"/>
            </a:pPr>
            <a:r>
              <a:rPr lang="en-US" b="1" dirty="0"/>
              <a:t>An intuition</a:t>
            </a:r>
            <a:r>
              <a:rPr lang="en-US" dirty="0"/>
              <a:t>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3100"/>
            </a:pPr>
            <a:r>
              <a:rPr lang="en-US" dirty="0"/>
              <a:t>Observation: n</a:t>
            </a:r>
            <a:r>
              <a:rPr dirty="0"/>
              <a:t>ormal points are closely related to other </a:t>
            </a:r>
            <a:r>
              <a:rPr lang="en-US" dirty="0"/>
              <a:t>adjacent </a:t>
            </a:r>
            <a:r>
              <a:rPr dirty="0"/>
              <a:t>sample points, while abnormal points are discrete from other</a:t>
            </a:r>
            <a:r>
              <a:rPr lang="en-US" dirty="0"/>
              <a:t>s</a:t>
            </a:r>
            <a:r>
              <a:rPr dirty="0"/>
              <a:t>. 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 sz="3100"/>
            </a:pPr>
            <a:r>
              <a:rPr lang="en-US" dirty="0"/>
              <a:t>Design Principle: b</a:t>
            </a:r>
            <a:r>
              <a:rPr dirty="0"/>
              <a:t>y constructing different representations (</a:t>
            </a:r>
            <a:r>
              <a:rPr lang="en-US" dirty="0"/>
              <a:t>p</a:t>
            </a:r>
            <a:r>
              <a:rPr dirty="0"/>
              <a:t>atch-wise and </a:t>
            </a:r>
            <a:r>
              <a:rPr lang="en-US" dirty="0"/>
              <a:t>i</a:t>
            </a:r>
            <a:r>
              <a:rPr dirty="0"/>
              <a:t>n-patch) between the sample points, if the similarity of the different representations is high, it means that they are normal points.</a:t>
            </a:r>
          </a:p>
        </p:txBody>
      </p:sp>
      <p:graphicFrame>
        <p:nvGraphicFramePr>
          <p:cNvPr id="164" name="二维折线图"/>
          <p:cNvGraphicFramePr/>
          <p:nvPr>
            <p:extLst>
              <p:ext uri="{D42A27DB-BD31-4B8C-83A1-F6EECF244321}">
                <p14:modId xmlns:p14="http://schemas.microsoft.com/office/powerpoint/2010/main" val="3792329120"/>
              </p:ext>
            </p:extLst>
          </p:nvPr>
        </p:nvGraphicFramePr>
        <p:xfrm>
          <a:off x="14284526" y="6236934"/>
          <a:ext cx="8532701" cy="4876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5" name="二维折线图"/>
          <p:cNvGraphicFramePr/>
          <p:nvPr>
            <p:extLst>
              <p:ext uri="{D42A27DB-BD31-4B8C-83A1-F6EECF244321}">
                <p14:modId xmlns:p14="http://schemas.microsoft.com/office/powerpoint/2010/main" val="1120439375"/>
              </p:ext>
            </p:extLst>
          </p:nvPr>
        </p:nvGraphicFramePr>
        <p:xfrm>
          <a:off x="1634007" y="6691665"/>
          <a:ext cx="8110481" cy="4791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6" name="Instance normalisation"/>
          <p:cNvSpPr txBox="1"/>
          <p:nvPr/>
        </p:nvSpPr>
        <p:spPr>
          <a:xfrm>
            <a:off x="13107864" y="10459713"/>
            <a:ext cx="10788749" cy="70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914400">
              <a:defRPr sz="3700" b="1"/>
            </a:pPr>
            <a:r>
              <a:rPr dirty="0"/>
              <a:t>Anomaly: </a:t>
            </a:r>
            <a:r>
              <a:rPr dirty="0">
                <a:solidFill>
                  <a:schemeClr val="accent1"/>
                </a:solidFill>
              </a:rPr>
              <a:t>Weak</a:t>
            </a:r>
            <a:r>
              <a:rPr dirty="0"/>
              <a:t> relation between adjacent data </a:t>
            </a:r>
          </a:p>
        </p:txBody>
      </p:sp>
      <p:sp>
        <p:nvSpPr>
          <p:cNvPr id="167" name="Instance normalisation"/>
          <p:cNvSpPr txBox="1"/>
          <p:nvPr/>
        </p:nvSpPr>
        <p:spPr>
          <a:xfrm>
            <a:off x="17744861" y="5998638"/>
            <a:ext cx="691865" cy="70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914400">
              <a:defRPr sz="3700" b="1"/>
            </a:lvl1pPr>
          </a:lstStyle>
          <a:p>
            <a:r>
              <a:rPr dirty="0"/>
              <a:t>{ }</a:t>
            </a:r>
          </a:p>
        </p:txBody>
      </p:sp>
      <p:sp>
        <p:nvSpPr>
          <p:cNvPr id="168" name="Instance normalisation"/>
          <p:cNvSpPr txBox="1"/>
          <p:nvPr/>
        </p:nvSpPr>
        <p:spPr>
          <a:xfrm>
            <a:off x="104780" y="10538101"/>
            <a:ext cx="11996768" cy="700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/>
          <a:p>
            <a:pPr defTabSz="914400">
              <a:defRPr sz="3700" b="1"/>
            </a:pPr>
            <a:r>
              <a:t>Normal point: </a:t>
            </a:r>
            <a:r>
              <a:rPr>
                <a:solidFill>
                  <a:srgbClr val="FF2600"/>
                </a:solidFill>
              </a:rPr>
              <a:t>Strong</a:t>
            </a:r>
            <a:r>
              <a:t> relation between adjacent data </a:t>
            </a:r>
          </a:p>
        </p:txBody>
      </p:sp>
      <p:sp>
        <p:nvSpPr>
          <p:cNvPr id="169" name="Instance normalisation"/>
          <p:cNvSpPr txBox="1"/>
          <p:nvPr/>
        </p:nvSpPr>
        <p:spPr>
          <a:xfrm>
            <a:off x="4997383" y="8391214"/>
            <a:ext cx="691865" cy="70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914400">
              <a:defRPr sz="3700" b="1"/>
            </a:lvl1pPr>
          </a:lstStyle>
          <a:p>
            <a:r>
              <a:t>{ }</a:t>
            </a:r>
          </a:p>
        </p:txBody>
      </p:sp>
      <p:sp>
        <p:nvSpPr>
          <p:cNvPr id="170" name="线条"/>
          <p:cNvSpPr/>
          <p:nvPr/>
        </p:nvSpPr>
        <p:spPr>
          <a:xfrm>
            <a:off x="3368336" y="11364784"/>
            <a:ext cx="6799462" cy="1581809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1" name="线条"/>
          <p:cNvSpPr/>
          <p:nvPr/>
        </p:nvSpPr>
        <p:spPr>
          <a:xfrm flipH="1">
            <a:off x="11052279" y="11361800"/>
            <a:ext cx="5089591" cy="1619866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2" name="Instance normalisation"/>
          <p:cNvSpPr txBox="1"/>
          <p:nvPr/>
        </p:nvSpPr>
        <p:spPr>
          <a:xfrm>
            <a:off x="5527542" y="12937308"/>
            <a:ext cx="13328916" cy="700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914400">
              <a:defRPr sz="3700" b="1"/>
            </a:lvl1pPr>
          </a:lstStyle>
          <a:p>
            <a:r>
              <a:t>Differentiation by similarity of the different representations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7" name="矩形 10"/>
          <p:cNvSpPr txBox="1"/>
          <p:nvPr/>
        </p:nvSpPr>
        <p:spPr>
          <a:xfrm>
            <a:off x="207749" y="2499830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Method: </a:t>
            </a:r>
            <a:r>
              <a:rPr dirty="0" err="1"/>
              <a:t>DCdetector's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ramework</a:t>
            </a:r>
            <a:r>
              <a:rPr lang="en-US" dirty="0"/>
              <a:t>: 4 components</a:t>
            </a:r>
            <a:endParaRPr dirty="0"/>
          </a:p>
        </p:txBody>
      </p:sp>
      <p:pic>
        <p:nvPicPr>
          <p:cNvPr id="178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49" y="3850447"/>
            <a:ext cx="23811154" cy="835026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An intuition: Normal points are closely related to other sample points, while abnormal points are discrete from other sample points. By constructing different representations (Patch-wise and In-patch) between the sample points, if the similarity of the d"/>
          <p:cNvSpPr txBox="1"/>
          <p:nvPr/>
        </p:nvSpPr>
        <p:spPr>
          <a:xfrm>
            <a:off x="716355" y="3145963"/>
            <a:ext cx="22951289" cy="704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>
              <a:lnSpc>
                <a:spcPct val="120000"/>
              </a:lnSpc>
              <a:defRPr sz="3100"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91B77-E724-C4AE-F6A3-93641571136E}"/>
              </a:ext>
            </a:extLst>
          </p:cNvPr>
          <p:cNvSpPr txBox="1"/>
          <p:nvPr/>
        </p:nvSpPr>
        <p:spPr>
          <a:xfrm>
            <a:off x="2550695" y="13018168"/>
            <a:ext cx="184727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15B2C7-34EE-ECA8-C839-478293A1F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2490" y="5199173"/>
            <a:ext cx="314876" cy="305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6C142-0009-FFA2-FC9B-6986BDF69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4523" y="5183211"/>
            <a:ext cx="267168" cy="2862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6" name="矩形 10"/>
          <p:cNvSpPr txBox="1"/>
          <p:nvPr/>
        </p:nvSpPr>
        <p:spPr>
          <a:xfrm>
            <a:off x="220166" y="2193226"/>
            <a:ext cx="21808078" cy="85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Method: </a:t>
            </a:r>
            <a:r>
              <a:rPr dirty="0" err="1"/>
              <a:t>DCdetector's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ramework - Forward Process</a:t>
            </a:r>
            <a:r>
              <a:rPr lang="en-US" dirty="0"/>
              <a:t> (1/4)</a:t>
            </a:r>
            <a:endParaRPr dirty="0"/>
          </a:p>
        </p:txBody>
      </p:sp>
      <p:pic>
        <p:nvPicPr>
          <p:cNvPr id="187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550" y="4277933"/>
            <a:ext cx="13550900" cy="364490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Instance normalisation"/>
          <p:cNvSpPr txBox="1"/>
          <p:nvPr/>
        </p:nvSpPr>
        <p:spPr>
          <a:xfrm>
            <a:off x="809946" y="3204577"/>
            <a:ext cx="12853195" cy="75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914400">
              <a:defRPr sz="3700" b="1">
                <a:solidFill>
                  <a:srgbClr val="FF0000"/>
                </a:solidFill>
              </a:defRPr>
            </a:lvl1pPr>
          </a:lstStyle>
          <a:p>
            <a:r>
              <a:rPr dirty="0"/>
              <a:t>Instance normalization (tackle non-stationarity problem)</a:t>
            </a:r>
          </a:p>
        </p:txBody>
      </p:sp>
      <p:sp>
        <p:nvSpPr>
          <p:cNvPr id="191" name="Patching and channel independence"/>
          <p:cNvSpPr txBox="1"/>
          <p:nvPr/>
        </p:nvSpPr>
        <p:spPr>
          <a:xfrm>
            <a:off x="809947" y="8295284"/>
            <a:ext cx="22536935" cy="75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8" tIns="91438" rIns="91438" bIns="91438">
            <a:spAutoFit/>
          </a:bodyPr>
          <a:lstStyle>
            <a:lvl1pPr defTabSz="914400">
              <a:defRPr sz="3700" b="1">
                <a:solidFill>
                  <a:srgbClr val="FF0000"/>
                </a:solidFill>
              </a:defRPr>
            </a:lvl1pPr>
          </a:lstStyle>
          <a:p>
            <a:r>
              <a:rPr dirty="0"/>
              <a:t>Patching and channel independence (tackle</a:t>
            </a:r>
            <a:r>
              <a:rPr lang="en-US" dirty="0"/>
              <a:t> temporal dependency and</a:t>
            </a:r>
            <a:r>
              <a:rPr dirty="0"/>
              <a:t> multidimensional problem</a:t>
            </a:r>
            <a:r>
              <a:rPr lang="en-US" dirty="0"/>
              <a:t>s</a:t>
            </a:r>
            <a:r>
              <a:rPr dirty="0"/>
              <a:t>)</a:t>
            </a:r>
          </a:p>
        </p:txBody>
      </p:sp>
      <p:pic>
        <p:nvPicPr>
          <p:cNvPr id="192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961" y="9605185"/>
            <a:ext cx="21808079" cy="2866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灯片编号占位符 1"/>
          <p:cNvSpPr txBox="1">
            <a:spLocks noGrp="1"/>
          </p:cNvSpPr>
          <p:nvPr>
            <p:ph type="sldNum" sz="quarter" idx="4294967295"/>
          </p:nvPr>
        </p:nvSpPr>
        <p:spPr>
          <a:xfrm>
            <a:off x="24018903" y="12813566"/>
            <a:ext cx="365095" cy="5285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97" name="图片 19" descr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88" y="184443"/>
            <a:ext cx="4541740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oogle Shape;283;p13" descr="Google Shape;283;p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9" y="184443"/>
            <a:ext cx="4835706" cy="142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图像" descr="图像"/>
          <p:cNvPicPr>
            <a:picLocks noChangeAspect="1"/>
          </p:cNvPicPr>
          <p:nvPr/>
        </p:nvPicPr>
        <p:blipFill>
          <a:blip r:embed="rId5"/>
          <a:srcRect l="29892" b="9082"/>
          <a:stretch>
            <a:fillRect/>
          </a:stretch>
        </p:blipFill>
        <p:spPr>
          <a:xfrm>
            <a:off x="3250541" y="6065320"/>
            <a:ext cx="16767152" cy="7625343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矩形 10"/>
          <p:cNvSpPr txBox="1"/>
          <p:nvPr/>
        </p:nvSpPr>
        <p:spPr>
          <a:xfrm>
            <a:off x="-17042" y="1914059"/>
            <a:ext cx="21808078" cy="855423"/>
          </a:xfrm>
          <a:prstGeom prst="rect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marL="571500" indent="-571500" algn="just">
              <a:lnSpc>
                <a:spcPct val="120000"/>
              </a:lnSpc>
              <a:buSzPct val="100000"/>
              <a:buFont typeface="Arial"/>
              <a:buChar char="✓"/>
              <a:defRPr sz="4000" b="1">
                <a:solidFill>
                  <a:srgbClr val="002147"/>
                </a:solidFill>
              </a:defRPr>
            </a:lvl1pPr>
          </a:lstStyle>
          <a:p>
            <a:r>
              <a:rPr dirty="0"/>
              <a:t>Method: </a:t>
            </a:r>
            <a:r>
              <a:rPr dirty="0" err="1"/>
              <a:t>DCdetector's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ramework </a:t>
            </a:r>
            <a:r>
              <a:rPr lang="en-US" dirty="0"/>
              <a:t>–</a:t>
            </a:r>
            <a:r>
              <a:rPr dirty="0"/>
              <a:t> </a:t>
            </a:r>
            <a:r>
              <a:rPr lang="en-US" dirty="0"/>
              <a:t>Dual Attention Contrastive</a:t>
            </a:r>
            <a:r>
              <a:rPr dirty="0"/>
              <a:t> </a:t>
            </a:r>
            <a:r>
              <a:rPr lang="en-US" dirty="0"/>
              <a:t>Structure (2/4)</a:t>
            </a:r>
            <a:endParaRPr dirty="0"/>
          </a:p>
        </p:txBody>
      </p:sp>
      <p:sp>
        <p:nvSpPr>
          <p:cNvPr id="203" name="Patch-wise representation: Attention scores between different patches.…"/>
          <p:cNvSpPr txBox="1"/>
          <p:nvPr/>
        </p:nvSpPr>
        <p:spPr>
          <a:xfrm>
            <a:off x="890339" y="3429769"/>
            <a:ext cx="22951289" cy="2242982"/>
          </a:xfrm>
          <a:prstGeom prst="rect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310815" indent="-310815">
              <a:buSzPct val="100000"/>
              <a:buChar char="•"/>
              <a:defRPr sz="3100"/>
            </a:pPr>
            <a:r>
              <a:rPr b="1" dirty="0"/>
              <a:t>Patch-wise representation</a:t>
            </a:r>
            <a:r>
              <a:rPr dirty="0"/>
              <a:t>: Attention scores between different patches</a:t>
            </a:r>
          </a:p>
          <a:p>
            <a:pPr marL="310815" indent="-310815">
              <a:buSzPct val="100000"/>
              <a:buChar char="•"/>
              <a:defRPr sz="3100"/>
            </a:pPr>
            <a:r>
              <a:rPr b="1" dirty="0"/>
              <a:t>In-patch representation</a:t>
            </a:r>
            <a:r>
              <a:rPr dirty="0"/>
              <a:t>: Attention scores of internal patch</a:t>
            </a:r>
            <a:endParaRPr lang="en-US" dirty="0"/>
          </a:p>
          <a:p>
            <a:pPr marL="310815" indent="-310815">
              <a:buSzPct val="100000"/>
              <a:buChar char="•"/>
              <a:defRPr sz="3100"/>
            </a:pPr>
            <a:r>
              <a:rPr lang="en-US" sz="3100" b="1" dirty="0"/>
              <a:t>Asymmetric design: </a:t>
            </a:r>
            <a:r>
              <a:rPr lang="en-US" sz="3100" dirty="0"/>
              <a:t>avoid model </a:t>
            </a:r>
            <a:r>
              <a:rPr lang="en-US" dirty="0"/>
              <a:t>collapse and trivial solution in </a:t>
            </a:r>
            <a:endParaRPr lang="en-US" sz="3100" dirty="0"/>
          </a:p>
          <a:p>
            <a:pPr marL="310815" indent="-310815">
              <a:lnSpc>
                <a:spcPct val="150000"/>
              </a:lnSpc>
              <a:buSzPct val="100000"/>
              <a:buChar char="•"/>
              <a:defRPr sz="3100"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F3EB2-84B4-78A3-02A0-FD0627CE9678}"/>
              </a:ext>
            </a:extLst>
          </p:cNvPr>
          <p:cNvSpPr txBox="1"/>
          <p:nvPr/>
        </p:nvSpPr>
        <p:spPr>
          <a:xfrm>
            <a:off x="416094" y="5037904"/>
            <a:ext cx="23768041" cy="738660"/>
          </a:xfrm>
          <a:prstGeom prst="rect">
            <a:avLst/>
          </a:prstGeom>
          <a:noFill/>
          <a:ln w="127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8" tIns="91438" rIns="91438" bIns="91438" numCol="1" spcCol="38100" rtlCol="0" anchor="t">
            <a:spAutoFit/>
          </a:bodyPr>
          <a:lstStyle/>
          <a:p>
            <a:pPr marL="571500" marR="0" indent="-57150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US" dirty="0"/>
              <a:t>Inductive bias: normal points can maintain their representation under permutations while the anomalies can not 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E4B3AB-98A6-F5F4-FFEE-9CC5F25514FF}"/>
              </a:ext>
            </a:extLst>
          </p:cNvPr>
          <p:cNvSpPr txBox="1"/>
          <p:nvPr/>
        </p:nvSpPr>
        <p:spPr>
          <a:xfrm>
            <a:off x="416094" y="2893542"/>
            <a:ext cx="15297150" cy="646331"/>
          </a:xfrm>
          <a:prstGeom prst="rect">
            <a:avLst/>
          </a:prstGeom>
          <a:noFill/>
          <a:ln w="127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§"/>
            </a:pPr>
            <a:r>
              <a:rPr lang="en-US" dirty="0"/>
              <a:t>Two branches as permutated multi-view representations: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6EC8A-D094-3419-A192-4D7687915B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2008" y="7441631"/>
            <a:ext cx="314876" cy="305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7F518-0A79-8CF9-91F9-AB7D72009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041" y="7425669"/>
            <a:ext cx="267168" cy="2862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8" tIns="91438" rIns="91438" bIns="91438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11458</TotalTime>
  <Words>982</Words>
  <Application>Microsoft Macintosh PowerPoint</Application>
  <PresentationFormat>Custom</PresentationFormat>
  <Paragraphs>121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Cambria Math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34</cp:revision>
  <dcterms:modified xsi:type="dcterms:W3CDTF">2023-08-11T18:13:03Z</dcterms:modified>
</cp:coreProperties>
</file>